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62" r:id="rId5"/>
    <p:sldId id="263" r:id="rId6"/>
    <p:sldId id="265" r:id="rId7"/>
    <p:sldId id="264" r:id="rId8"/>
    <p:sldId id="266" r:id="rId9"/>
    <p:sldId id="267" r:id="rId10"/>
    <p:sldId id="268" r:id="rId11"/>
    <p:sldId id="270" r:id="rId12"/>
    <p:sldId id="269" r:id="rId13"/>
    <p:sldId id="272" r:id="rId14"/>
    <p:sldId id="271" r:id="rId15"/>
    <p:sldId id="274" r:id="rId16"/>
    <p:sldId id="286" r:id="rId17"/>
    <p:sldId id="287" r:id="rId18"/>
    <p:sldId id="280" r:id="rId19"/>
    <p:sldId id="273" r:id="rId20"/>
    <p:sldId id="275" r:id="rId21"/>
    <p:sldId id="276" r:id="rId22"/>
    <p:sldId id="278" r:id="rId23"/>
    <p:sldId id="277" r:id="rId24"/>
    <p:sldId id="279" r:id="rId25"/>
    <p:sldId id="288" r:id="rId26"/>
    <p:sldId id="281" r:id="rId27"/>
    <p:sldId id="289" r:id="rId28"/>
    <p:sldId id="285" r:id="rId29"/>
    <p:sldId id="282" r:id="rId30"/>
    <p:sldId id="290" r:id="rId31"/>
    <p:sldId id="292" r:id="rId32"/>
    <p:sldId id="291" r:id="rId33"/>
    <p:sldId id="293" r:id="rId34"/>
    <p:sldId id="294" r:id="rId35"/>
    <p:sldId id="296" r:id="rId36"/>
    <p:sldId id="29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41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4"/>
    <p:restoredTop sz="94694"/>
  </p:normalViewPr>
  <p:slideViewPr>
    <p:cSldViewPr snapToGrid="0">
      <p:cViewPr>
        <p:scale>
          <a:sx n="82" d="100"/>
          <a:sy n="82" d="100"/>
        </p:scale>
        <p:origin x="1064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D6050-C4DD-04E8-2048-6CDE2441E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B71C6-C2E8-A538-0B16-796566F5D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E7DF0-445B-58E6-01DD-FB88E1BF6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9608-3584-CD4B-B6D1-545ECE4EF94D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AE371-94E8-7032-70CD-B237335C5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78B4A-AAB9-F2F6-B77A-69F612B9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E595-D790-044F-BE52-5A3104D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68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4CE49-BBD6-EAFF-905E-79524BDE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4145B-5DBA-76DD-E56D-9ED12212B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A8670-953E-BEEF-03B6-F918A0B23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9608-3584-CD4B-B6D1-545ECE4EF94D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91B59-B907-ECE3-800B-9D911192F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32840-1B32-3CFD-1F8D-EE60767F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E595-D790-044F-BE52-5A3104D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771089-6E7B-DB8C-8A90-8E1CAD7D6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65821-B329-B318-B89C-7FAD9E521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7BBF1-1417-238A-3A4A-FEBB7544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9608-3584-CD4B-B6D1-545ECE4EF94D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04853-3656-1ECA-B3F7-A6D398371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D7DBE-4970-59C9-6004-7A91F53C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E595-D790-044F-BE52-5A3104D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3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5E24-8A57-73A3-2264-47FCECB1E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1241C-F6B0-7E1C-D361-E13C2DD14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A1F9F-E54A-2E19-2377-650FB3767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9608-3584-CD4B-B6D1-545ECE4EF94D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B03B5-5143-A25A-2FCC-F2D270E0D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929A1-5D31-097F-6577-0284FDAC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E595-D790-044F-BE52-5A3104D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4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7A168-BA8A-9F22-E96E-3E2F1806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966C7-C3C9-0028-44B9-3021C9581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7ABB4-00CF-42C4-9E76-44455436B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9608-3584-CD4B-B6D1-545ECE4EF94D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52212-DC25-7757-F947-A04D330E9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E2452-688C-D4FE-1BD9-52834753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E595-D790-044F-BE52-5A3104D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0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146AF-643B-0F9C-2E86-26402ADA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E8DC-7A3B-A90C-C4AC-276BD9738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9E2B5-842E-043B-8D01-85FB4CBD3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FE887-3B68-0E3E-487F-C0B7D82B8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9608-3584-CD4B-B6D1-545ECE4EF94D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EC0E6-EE98-2591-E8D5-DDED117B8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DD141-2336-491E-031B-A1F467BB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E595-D790-044F-BE52-5A3104D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62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FCB86-D6F7-55C5-5B7D-36AEBCF0A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2168F-4141-2D73-9546-4C6EE70A8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C8BAE-4516-3269-F683-9AF1B834B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17D625-40E1-3C0B-9E0F-86B6100DB7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97BAE-3F2A-85DF-8F6E-46548195E2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90ECA4-2735-89F6-F240-D6AB5AE33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9608-3584-CD4B-B6D1-545ECE4EF94D}" type="datetimeFigureOut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AD2530-A941-0361-EBB0-8D3F56D11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4499B4-E373-5CF4-61AC-6C98AFE6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E595-D790-044F-BE52-5A3104D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AEAB-3F92-0FE5-9FF3-A1147B48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AA69D-8F2C-4C22-63AB-D2C1BBEB2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9608-3584-CD4B-B6D1-545ECE4EF94D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927CF-FD79-2570-44D9-C327F065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22A10-A0CE-52B4-EFA7-2E5312857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E595-D790-044F-BE52-5A3104D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3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8CE56F-ACEC-4EC2-399F-293EB99C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9608-3584-CD4B-B6D1-545ECE4EF94D}" type="datetimeFigureOut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14451-581D-B510-298E-CCFCB8731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A6FA6-FF1B-1687-8EB3-534DBC8E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E595-D790-044F-BE52-5A3104D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66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B180-A4AE-5423-013B-D096EFC8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068A1-8818-D770-C547-0D1F3E51A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9EC02-EC0E-9231-828F-1FCCB161F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7BD88-80B5-DBE3-945B-5F5B139C2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9608-3584-CD4B-B6D1-545ECE4EF94D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782CC-5E1C-BC3D-2435-7D661AAD2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B26ED-606A-A333-E2D8-CF35C8CD3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E595-D790-044F-BE52-5A3104D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9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BF2B9-4135-60B9-B5A4-7027B90A1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E984E2-190A-B062-6C89-C856DAE57D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A1021-6B59-1AE2-DA89-10D75A6A2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4EBEB-9BEF-4B36-FDE7-4493212C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9608-3584-CD4B-B6D1-545ECE4EF94D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8A3DB-33E7-7885-8B26-610044AE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C9689-B153-0A43-3DF7-CB141C745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BE595-D790-044F-BE52-5A3104D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5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4EDB42-F9CC-EC39-F5FD-E6DA40BA7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4716B-2565-CD16-BB41-2DBFD91A9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BFBA4-7DAE-C248-5A20-06A940832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29608-3584-CD4B-B6D1-545ECE4EF94D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2C116-B4C3-408F-C7F5-08A2644F8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938B9-8C61-4F32-1442-5478A8786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BE595-D790-044F-BE52-5A3104D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81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4/why-you-should-shop-the-largest-ford-dealership-in-canada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4/why-you-should-shop-the-largest-ford-dealership-in-canada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d/3.0/" TargetMode="External"/><Relationship Id="rId2" Type="http://schemas.openxmlformats.org/officeDocument/2006/relationships/hyperlink" Target="https://energynews.us/2021/01/25/burlington-utility-works-to-keep-car-dealers-up-to-speed-on-electric-vehicl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d/3.0/" TargetMode="External"/><Relationship Id="rId2" Type="http://schemas.openxmlformats.org/officeDocument/2006/relationships/hyperlink" Target="https://energynews.us/2021/01/25/burlington-utility-works-to-keep-car-dealers-up-to-speed-on-electric-vehicl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journalistsresource.org/studies/environment/transportation/parking-environmental-impacts-development-policies-research-roundup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6B1CBD3-58C6-2A0B-491D-B63CA701C79F}"/>
              </a:ext>
            </a:extLst>
          </p:cNvPr>
          <p:cNvSpPr/>
          <p:nvPr/>
        </p:nvSpPr>
        <p:spPr>
          <a:xfrm>
            <a:off x="0" y="0"/>
            <a:ext cx="12294973" cy="6993924"/>
          </a:xfrm>
          <a:prstGeom prst="rect">
            <a:avLst/>
          </a:prstGeom>
          <a:solidFill>
            <a:srgbClr val="F6F4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6F411"/>
              </a:solidFill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78EA39C0-B31B-87B4-CBED-C81D558C7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93" t="29088" r="40019" b="51609"/>
          <a:stretch/>
        </p:blipFill>
        <p:spPr>
          <a:xfrm>
            <a:off x="4670853" y="-1927654"/>
            <a:ext cx="2075935" cy="1927654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2BC0C59A-2AD8-41C3-CCBF-A511301E5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70" t="49319" r="30367" b="35894"/>
          <a:stretch/>
        </p:blipFill>
        <p:spPr>
          <a:xfrm>
            <a:off x="4075670" y="6993924"/>
            <a:ext cx="4040659" cy="147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33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0BAEEDD-6641-BBB4-5393-3E36F0A9CB10}"/>
              </a:ext>
            </a:extLst>
          </p:cNvPr>
          <p:cNvSpPr txBox="1"/>
          <p:nvPr/>
        </p:nvSpPr>
        <p:spPr>
          <a:xfrm>
            <a:off x="333828" y="304800"/>
            <a:ext cx="8563428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New &amp; Used </a:t>
            </a:r>
          </a:p>
          <a:p>
            <a:pPr marL="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dirty="0"/>
          </a:p>
        </p:txBody>
      </p:sp>
      <p:pic>
        <p:nvPicPr>
          <p:cNvPr id="10" name="Picture 9" descr="A picture containing road, car, outdoor, curb&#10;&#10;Description automatically generated">
            <a:extLst>
              <a:ext uri="{FF2B5EF4-FFF2-40B4-BE49-F238E27FC236}">
                <a16:creationId xmlns:a16="http://schemas.microsoft.com/office/drawing/2014/main" id="{6CB2700C-A9A6-30A5-767F-3747552A3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889" r="94444">
                        <a14:foregroundMark x1="6852" y1="60741" x2="7500" y2="78241"/>
                        <a14:foregroundMark x1="7500" y1="78241" x2="9167" y2="78796"/>
                        <a14:foregroundMark x1="4167" y1="65278" x2="3981" y2="76389"/>
                        <a14:foregroundMark x1="90185" y1="56204" x2="91759" y2="64074"/>
                        <a14:foregroundMark x1="91759" y1="64074" x2="89444" y2="72407"/>
                        <a14:foregroundMark x1="93519" y1="60463" x2="93519" y2="67778"/>
                        <a14:foregroundMark x1="93519" y1="67778" x2="94444" y2="60926"/>
                        <a14:foregroundMark x1="94444" y1="60926" x2="94167" y2="59074"/>
                        <a14:foregroundMark x1="5741" y1="81667" x2="14722" y2="81852"/>
                        <a14:foregroundMark x1="14722" y1="81852" x2="22222" y2="81574"/>
                        <a14:foregroundMark x1="22222" y1="81574" x2="29444" y2="81574"/>
                        <a14:foregroundMark x1="29444" y1="81574" x2="45926" y2="79537"/>
                        <a14:foregroundMark x1="45926" y1="79537" x2="53519" y2="79907"/>
                        <a14:foregroundMark x1="53519" y1="79907" x2="61296" y2="79537"/>
                        <a14:foregroundMark x1="61296" y1="79537" x2="67407" y2="79630"/>
                        <a14:foregroundMark x1="72037" y1="79352" x2="63796" y2="79352"/>
                        <a14:foregroundMark x1="63796" y1="79352" x2="72685" y2="78796"/>
                        <a14:foregroundMark x1="72685" y1="78796" x2="74630" y2="78796"/>
                        <a14:foregroundMark x1="51481" y1="81667" x2="81852" y2="79074"/>
                        <a14:foregroundMark x1="81852" y1="79074" x2="82037" y2="79167"/>
                        <a14:foregroundMark x1="66389" y1="76111" x2="77963" y2="77130"/>
                        <a14:backgroundMark x1="48981" y1="82870" x2="50983" y2="82493"/>
                        <a14:backgroundMark x1="35046" y1="82139" x2="38333" y2="84907"/>
                        <a14:backgroundMark x1="38333" y1="84907" x2="39722" y2="8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0942" y="-875638"/>
            <a:ext cx="7560128" cy="75601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7BC2DD-0660-553E-37B4-B11FF3BAFA77}"/>
              </a:ext>
            </a:extLst>
          </p:cNvPr>
          <p:cNvSpPr txBox="1"/>
          <p:nvPr/>
        </p:nvSpPr>
        <p:spPr>
          <a:xfrm>
            <a:off x="7502408" y="304800"/>
            <a:ext cx="3473589" cy="242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Sedans</a:t>
            </a:r>
          </a:p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4400" dirty="0">
                <a:solidFill>
                  <a:srgbClr val="000000"/>
                </a:solidFill>
                <a:latin typeface="Arial Rounded MT Bold" panose="020F0704030504030204" pitchFamily="34" charset="77"/>
                <a:cs typeface="Aharoni" panose="020F0502020204030204" pitchFamily="34" charset="0"/>
              </a:rPr>
              <a:t>SUV’s</a:t>
            </a:r>
          </a:p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EV’s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BB1B86-27FC-FF00-2E1F-38A1A3E2922D}"/>
              </a:ext>
            </a:extLst>
          </p:cNvPr>
          <p:cNvSpPr txBox="1"/>
          <p:nvPr/>
        </p:nvSpPr>
        <p:spPr>
          <a:xfrm>
            <a:off x="7502408" y="3032447"/>
            <a:ext cx="3807417" cy="347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From</a:t>
            </a:r>
            <a:endParaRPr lang="en-US" sz="5400" dirty="0">
              <a:solidFill>
                <a:srgbClr val="000000"/>
              </a:solidFill>
              <a:latin typeface="Arial Rounded MT Bold" panose="020F0704030504030204" pitchFamily="34" charset="77"/>
              <a:cs typeface="Aharoni" panose="020F0502020204030204" pitchFamily="34" charset="0"/>
            </a:endParaRPr>
          </a:p>
          <a:p>
            <a:pPr marL="228600" marR="0" lvl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Dodge</a:t>
            </a:r>
          </a:p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Alfa Romeo</a:t>
            </a:r>
          </a:p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Arial Rounded MT Bold" panose="020F0704030504030204" pitchFamily="34" charset="77"/>
                <a:cs typeface="Aharoni" panose="020F0502020204030204" pitchFamily="34" charset="0"/>
              </a:rPr>
              <a:t>Tesla</a:t>
            </a:r>
          </a:p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+ More</a:t>
            </a:r>
          </a:p>
        </p:txBody>
      </p:sp>
    </p:spTree>
    <p:extLst>
      <p:ext uri="{BB962C8B-B14F-4D97-AF65-F5344CB8AC3E}">
        <p14:creationId xmlns:p14="http://schemas.microsoft.com/office/powerpoint/2010/main" val="503858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500">
        <p159:morph option="byObject"/>
      </p:transition>
    </mc:Choice>
    <mc:Fallback>
      <p:transition advClick="0" advTm="5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0B6A43-525C-5E8F-F60C-F20B38E94D66}"/>
              </a:ext>
            </a:extLst>
          </p:cNvPr>
          <p:cNvSpPr txBox="1"/>
          <p:nvPr/>
        </p:nvSpPr>
        <p:spPr>
          <a:xfrm>
            <a:off x="2107770" y="2151727"/>
            <a:ext cx="53624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rial Rounded MT Bold" panose="020F0704030504030204" pitchFamily="34" charset="77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591430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6CC71C-5FC2-BC48-6119-E2DAC1E6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19431"/>
      </p:ext>
    </p:extLst>
  </p:cSld>
  <p:clrMapOvr>
    <a:masterClrMapping/>
  </p:clrMapOvr>
  <p:transition spd="slow" advClick="0" advTm="1000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6CC71C-5FC2-BC48-6119-E2DAC1E6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63133" y="-805911"/>
            <a:ext cx="18653075" cy="1049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06249"/>
      </p:ext>
    </p:extLst>
  </p:cSld>
  <p:clrMapOvr>
    <a:masterClrMapping/>
  </p:clrMapOvr>
  <p:transition spd="slow" advClick="0" advTm="1000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06160F-256E-1398-1D1B-5392A5312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80664" y="-541201"/>
            <a:ext cx="18753328" cy="92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07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6CC71C-5FC2-BC48-6119-E2DAC1E6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24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9B0F62-EFFC-9FEE-D46A-95B7AD8A002A}"/>
              </a:ext>
            </a:extLst>
          </p:cNvPr>
          <p:cNvSpPr txBox="1"/>
          <p:nvPr/>
        </p:nvSpPr>
        <p:spPr>
          <a:xfrm>
            <a:off x="2107770" y="2151727"/>
            <a:ext cx="73151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rial Rounded MT Bold" panose="020F0704030504030204" pitchFamily="34" charset="77"/>
              </a:rPr>
              <a:t>Formatting /</a:t>
            </a:r>
          </a:p>
          <a:p>
            <a:r>
              <a:rPr lang="en-US" sz="8000" dirty="0">
                <a:latin typeface="Arial Rounded MT Bold" panose="020F0704030504030204" pitchFamily="34" charset="77"/>
              </a:rPr>
              <a:t>Styling</a:t>
            </a:r>
          </a:p>
        </p:txBody>
      </p:sp>
    </p:spTree>
    <p:extLst>
      <p:ext uri="{BB962C8B-B14F-4D97-AF65-F5344CB8AC3E}">
        <p14:creationId xmlns:p14="http://schemas.microsoft.com/office/powerpoint/2010/main" val="4131136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FBC62-D902-7912-C779-7C95004A6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0056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3DEBE4-DD46-2291-F96E-E6D09677D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6"/>
          <a:stretch/>
        </p:blipFill>
        <p:spPr>
          <a:xfrm>
            <a:off x="5982345" y="0"/>
            <a:ext cx="10436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18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63DBAD-A373-689B-EB58-490149DF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57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9B0F62-EFFC-9FEE-D46A-95B7AD8A002A}"/>
              </a:ext>
            </a:extLst>
          </p:cNvPr>
          <p:cNvSpPr txBox="1"/>
          <p:nvPr/>
        </p:nvSpPr>
        <p:spPr>
          <a:xfrm>
            <a:off x="2107770" y="2151727"/>
            <a:ext cx="53624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rial Rounded MT Bold" panose="020F0704030504030204" pitchFamily="34" charset="77"/>
              </a:rPr>
              <a:t>Parking Lot</a:t>
            </a:r>
          </a:p>
        </p:txBody>
      </p:sp>
    </p:spTree>
    <p:extLst>
      <p:ext uri="{BB962C8B-B14F-4D97-AF65-F5344CB8AC3E}">
        <p14:creationId xmlns:p14="http://schemas.microsoft.com/office/powerpoint/2010/main" val="991540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6B1CBD3-58C6-2A0B-491D-B63CA701C79F}"/>
              </a:ext>
            </a:extLst>
          </p:cNvPr>
          <p:cNvSpPr/>
          <p:nvPr/>
        </p:nvSpPr>
        <p:spPr>
          <a:xfrm>
            <a:off x="0" y="0"/>
            <a:ext cx="12294973" cy="6993924"/>
          </a:xfrm>
          <a:prstGeom prst="rect">
            <a:avLst/>
          </a:prstGeom>
          <a:solidFill>
            <a:srgbClr val="F6F4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6F411"/>
              </a:solidFill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78EA39C0-B31B-87B4-CBED-C81D558C7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93" t="29088" r="40019" b="51609"/>
          <a:stretch/>
        </p:blipFill>
        <p:spPr>
          <a:xfrm>
            <a:off x="5058031" y="1569308"/>
            <a:ext cx="2075935" cy="1927654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2BC0C59A-2AD8-41C3-CCBF-A511301E5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70" t="49319" r="30367" b="35894"/>
          <a:stretch/>
        </p:blipFill>
        <p:spPr>
          <a:xfrm>
            <a:off x="4127156" y="3496962"/>
            <a:ext cx="4040659" cy="147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22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FA08CD-895D-FBD4-B1B9-BE616182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22576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FF27E3-458A-9075-2BCC-22806BA1F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33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FA08CD-895D-FBD4-B1B9-BE616182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72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2A299D-D477-86C0-5ADF-157C808CC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23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FA08CD-895D-FBD4-B1B9-BE616182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98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9B0F62-EFFC-9FEE-D46A-95B7AD8A002A}"/>
              </a:ext>
            </a:extLst>
          </p:cNvPr>
          <p:cNvSpPr txBox="1"/>
          <p:nvPr/>
        </p:nvSpPr>
        <p:spPr>
          <a:xfrm>
            <a:off x="2107770" y="2151727"/>
            <a:ext cx="73151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rial Rounded MT Bold" panose="020F0704030504030204" pitchFamily="34" charset="77"/>
              </a:rPr>
              <a:t>Formatting /</a:t>
            </a:r>
          </a:p>
          <a:p>
            <a:r>
              <a:rPr lang="en-US" sz="8000" dirty="0">
                <a:latin typeface="Arial Rounded MT Bold" panose="020F0704030504030204" pitchFamily="34" charset="77"/>
              </a:rPr>
              <a:t>Styling</a:t>
            </a:r>
          </a:p>
        </p:txBody>
      </p:sp>
    </p:spTree>
    <p:extLst>
      <p:ext uri="{BB962C8B-B14F-4D97-AF65-F5344CB8AC3E}">
        <p14:creationId xmlns:p14="http://schemas.microsoft.com/office/powerpoint/2010/main" val="4057583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45804C-AD43-8FBB-1AEE-C67BC60A9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0709" cy="72532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08E850-50AA-9C03-BAE7-48F51CFC43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33"/>
          <a:stretch/>
        </p:blipFill>
        <p:spPr>
          <a:xfrm>
            <a:off x="5749869" y="0"/>
            <a:ext cx="10146983" cy="725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13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BAAD35-1E19-5FA4-C462-15EFB4AE8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0056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DB8B06-045E-6864-C00E-8B486FD78C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6"/>
          <a:stretch/>
        </p:blipFill>
        <p:spPr>
          <a:xfrm>
            <a:off x="6096000" y="0"/>
            <a:ext cx="10436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61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9B0F62-EFFC-9FEE-D46A-95B7AD8A002A}"/>
              </a:ext>
            </a:extLst>
          </p:cNvPr>
          <p:cNvSpPr txBox="1"/>
          <p:nvPr/>
        </p:nvSpPr>
        <p:spPr>
          <a:xfrm>
            <a:off x="2107770" y="2151727"/>
            <a:ext cx="73151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rial Rounded MT Bold" panose="020F0704030504030204" pitchFamily="34" charset="77"/>
              </a:rPr>
              <a:t>About /</a:t>
            </a:r>
          </a:p>
          <a:p>
            <a:r>
              <a:rPr lang="en-US" sz="8000" dirty="0">
                <a:latin typeface="Arial Rounded MT Bold" panose="020F0704030504030204" pitchFamily="34" charset="77"/>
              </a:rPr>
              <a:t>Contact Page</a:t>
            </a:r>
          </a:p>
        </p:txBody>
      </p:sp>
    </p:spTree>
    <p:extLst>
      <p:ext uri="{BB962C8B-B14F-4D97-AF65-F5344CB8AC3E}">
        <p14:creationId xmlns:p14="http://schemas.microsoft.com/office/powerpoint/2010/main" val="3382084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5A6460-31F8-5415-4D0C-0A8F17C3C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00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1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6B1CBD3-58C6-2A0B-491D-B63CA701C79F}"/>
              </a:ext>
            </a:extLst>
          </p:cNvPr>
          <p:cNvSpPr/>
          <p:nvPr/>
        </p:nvSpPr>
        <p:spPr>
          <a:xfrm>
            <a:off x="0" y="-67962"/>
            <a:ext cx="12294973" cy="6993924"/>
          </a:xfrm>
          <a:prstGeom prst="rect">
            <a:avLst/>
          </a:prstGeom>
          <a:solidFill>
            <a:srgbClr val="F6F4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6F411"/>
              </a:solidFill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78EA39C0-B31B-87B4-CBED-C81D558C7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93" t="29088" r="40019" b="51609"/>
          <a:stretch/>
        </p:blipFill>
        <p:spPr>
          <a:xfrm>
            <a:off x="5058031" y="1569308"/>
            <a:ext cx="2075935" cy="1927654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2BC0C59A-2AD8-41C3-CCBF-A511301E5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70" t="49319" r="30367" b="35894"/>
          <a:stretch/>
        </p:blipFill>
        <p:spPr>
          <a:xfrm>
            <a:off x="4127156" y="3496962"/>
            <a:ext cx="4040659" cy="14766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74AABE-07C2-D6EB-2780-BB3317777AC5}"/>
              </a:ext>
            </a:extLst>
          </p:cNvPr>
          <p:cNvSpPr/>
          <p:nvPr/>
        </p:nvSpPr>
        <p:spPr>
          <a:xfrm>
            <a:off x="4382347" y="3496962"/>
            <a:ext cx="1178560" cy="573811"/>
          </a:xfrm>
          <a:prstGeom prst="rect">
            <a:avLst/>
          </a:prstGeom>
          <a:solidFill>
            <a:srgbClr val="F6F4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54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"/>
    </mc:Choice>
    <mc:Fallback>
      <p:transition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9B0F62-EFFC-9FEE-D46A-95B7AD8A002A}"/>
              </a:ext>
            </a:extLst>
          </p:cNvPr>
          <p:cNvSpPr txBox="1"/>
          <p:nvPr/>
        </p:nvSpPr>
        <p:spPr>
          <a:xfrm>
            <a:off x="2107770" y="2151727"/>
            <a:ext cx="73151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rial Rounded MT Bold" panose="020F0704030504030204" pitchFamily="34" charset="77"/>
              </a:rPr>
              <a:t>Formatting /</a:t>
            </a:r>
          </a:p>
          <a:p>
            <a:r>
              <a:rPr lang="en-US" sz="8000" dirty="0">
                <a:latin typeface="Arial Rounded MT Bold" panose="020F0704030504030204" pitchFamily="34" charset="77"/>
              </a:rPr>
              <a:t>Styling</a:t>
            </a:r>
          </a:p>
        </p:txBody>
      </p:sp>
    </p:spTree>
    <p:extLst>
      <p:ext uri="{BB962C8B-B14F-4D97-AF65-F5344CB8AC3E}">
        <p14:creationId xmlns:p14="http://schemas.microsoft.com/office/powerpoint/2010/main" val="2335286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97278C-654C-4A01-712C-F5EAD71F9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00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91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F281B1-6A7E-F9E9-69E8-E1645620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0056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EE72AB-8D16-D7C6-A986-D92AEB3B4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400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02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E1A1ED-CAE7-A7AA-20B8-E68EC34051E7}"/>
              </a:ext>
            </a:extLst>
          </p:cNvPr>
          <p:cNvSpPr txBox="1"/>
          <p:nvPr/>
        </p:nvSpPr>
        <p:spPr>
          <a:xfrm>
            <a:off x="-6075119" y="418455"/>
            <a:ext cx="8239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rial Rounded MT Bold" panose="020F0704030504030204" pitchFamily="34" charset="77"/>
              </a:rPr>
              <a:t>Special Offer</a:t>
            </a:r>
          </a:p>
        </p:txBody>
      </p:sp>
      <p:pic>
        <p:nvPicPr>
          <p:cNvPr id="10" name="Picture 9" descr="A picture containing text, outdoor, road, sky&#10;&#10;Description automatically generated">
            <a:extLst>
              <a:ext uri="{FF2B5EF4-FFF2-40B4-BE49-F238E27FC236}">
                <a16:creationId xmlns:a16="http://schemas.microsoft.com/office/drawing/2014/main" id="{D56DD1D4-E067-647E-0330-13C211B2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26603" y="1508179"/>
            <a:ext cx="9510794" cy="5349821"/>
          </a:xfrm>
          <a:prstGeom prst="rect">
            <a:avLst/>
          </a:prstGeom>
        </p:spPr>
      </p:pic>
      <p:pic>
        <p:nvPicPr>
          <p:cNvPr id="8" name="Picture 7" descr="Businessman explaining with one hand">
            <a:extLst>
              <a:ext uri="{FF2B5EF4-FFF2-40B4-BE49-F238E27FC236}">
                <a16:creationId xmlns:a16="http://schemas.microsoft.com/office/drawing/2014/main" id="{89EA048C-0586-781B-0950-79B1211D6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957" y="0"/>
            <a:ext cx="233420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ACB051-F203-7E9E-3DE1-425607699105}"/>
              </a:ext>
            </a:extLst>
          </p:cNvPr>
          <p:cNvSpPr/>
          <p:nvPr/>
        </p:nvSpPr>
        <p:spPr>
          <a:xfrm>
            <a:off x="5424407" y="3797085"/>
            <a:ext cx="898901" cy="650929"/>
          </a:xfrm>
          <a:prstGeom prst="rect">
            <a:avLst/>
          </a:prstGeom>
          <a:solidFill>
            <a:schemeClr val="bg1"/>
          </a:solidFill>
          <a:effectLst>
            <a:softEdge rad="164405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8AF410-99F4-5A27-76F2-2F7BF551439C}"/>
              </a:ext>
            </a:extLst>
          </p:cNvPr>
          <p:cNvSpPr/>
          <p:nvPr/>
        </p:nvSpPr>
        <p:spPr>
          <a:xfrm>
            <a:off x="12008604" y="3267560"/>
            <a:ext cx="898901" cy="650929"/>
          </a:xfrm>
          <a:prstGeom prst="rect">
            <a:avLst/>
          </a:prstGeom>
          <a:solidFill>
            <a:schemeClr val="bg1"/>
          </a:solidFill>
          <a:effectLst>
            <a:softEdge rad="164405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76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E1A1ED-CAE7-A7AA-20B8-E68EC34051E7}"/>
              </a:ext>
            </a:extLst>
          </p:cNvPr>
          <p:cNvSpPr txBox="1"/>
          <p:nvPr/>
        </p:nvSpPr>
        <p:spPr>
          <a:xfrm>
            <a:off x="501111" y="387458"/>
            <a:ext cx="8239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rial Rounded MT Bold" panose="020F0704030504030204" pitchFamily="34" charset="77"/>
              </a:rPr>
              <a:t>Special Offer</a:t>
            </a:r>
          </a:p>
        </p:txBody>
      </p:sp>
      <p:pic>
        <p:nvPicPr>
          <p:cNvPr id="10" name="Picture 9" descr="A picture containing text, outdoor, road, sky&#10;&#10;Description automatically generated">
            <a:extLst>
              <a:ext uri="{FF2B5EF4-FFF2-40B4-BE49-F238E27FC236}">
                <a16:creationId xmlns:a16="http://schemas.microsoft.com/office/drawing/2014/main" id="{D56DD1D4-E067-647E-0330-13C211B2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26603" y="1508179"/>
            <a:ext cx="9510794" cy="5349821"/>
          </a:xfrm>
          <a:prstGeom prst="rect">
            <a:avLst/>
          </a:prstGeom>
        </p:spPr>
      </p:pic>
      <p:pic>
        <p:nvPicPr>
          <p:cNvPr id="8" name="Picture 7" descr="Businessman explaining with one hand">
            <a:extLst>
              <a:ext uri="{FF2B5EF4-FFF2-40B4-BE49-F238E27FC236}">
                <a16:creationId xmlns:a16="http://schemas.microsoft.com/office/drawing/2014/main" id="{89EA048C-0586-781B-0950-79B1211D6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957" y="0"/>
            <a:ext cx="233420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ACB051-F203-7E9E-3DE1-425607699105}"/>
              </a:ext>
            </a:extLst>
          </p:cNvPr>
          <p:cNvSpPr/>
          <p:nvPr/>
        </p:nvSpPr>
        <p:spPr>
          <a:xfrm>
            <a:off x="5424407" y="3797085"/>
            <a:ext cx="898901" cy="650929"/>
          </a:xfrm>
          <a:prstGeom prst="rect">
            <a:avLst/>
          </a:prstGeom>
          <a:solidFill>
            <a:schemeClr val="bg1"/>
          </a:solidFill>
          <a:effectLst>
            <a:softEdge rad="164405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8AF410-99F4-5A27-76F2-2F7BF551439C}"/>
              </a:ext>
            </a:extLst>
          </p:cNvPr>
          <p:cNvSpPr/>
          <p:nvPr/>
        </p:nvSpPr>
        <p:spPr>
          <a:xfrm>
            <a:off x="12008604" y="3267560"/>
            <a:ext cx="898901" cy="650929"/>
          </a:xfrm>
          <a:prstGeom prst="rect">
            <a:avLst/>
          </a:prstGeom>
          <a:solidFill>
            <a:schemeClr val="bg1"/>
          </a:solidFill>
          <a:effectLst>
            <a:softEdge rad="164405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8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9B0F62-EFFC-9FEE-D46A-95B7AD8A002A}"/>
              </a:ext>
            </a:extLst>
          </p:cNvPr>
          <p:cNvSpPr txBox="1"/>
          <p:nvPr/>
        </p:nvSpPr>
        <p:spPr>
          <a:xfrm>
            <a:off x="2107770" y="2151727"/>
            <a:ext cx="7315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rial Rounded MT Bold" panose="020F0704030504030204" pitchFamily="34" charset="77"/>
              </a:rPr>
              <a:t>Thank You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2A5DDB3-D80A-6F53-144F-E28D79996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7500" y1="55370" x2="70185" y2="50556"/>
                        <a14:foregroundMark x1="70185" y1="50556" x2="75463" y2="56389"/>
                        <a14:foregroundMark x1="75463" y1="56389" x2="59815" y2="62130"/>
                        <a14:foregroundMark x1="59815" y1="62130" x2="45926" y2="61296"/>
                        <a14:foregroundMark x1="45926" y1="61296" x2="37407" y2="57778"/>
                        <a14:foregroundMark x1="37407" y1="57778" x2="28056" y2="58056"/>
                        <a14:foregroundMark x1="30648" y1="50741" x2="38796" y2="50556"/>
                        <a14:foregroundMark x1="38796" y1="50556" x2="65463" y2="55000"/>
                        <a14:foregroundMark x1="65463" y1="55000" x2="58426" y2="65741"/>
                        <a14:foregroundMark x1="58426" y1="65741" x2="41944" y2="66389"/>
                        <a14:foregroundMark x1="41944" y1="66389" x2="29537" y2="63333"/>
                        <a14:foregroundMark x1="29537" y1="63333" x2="28056" y2="55741"/>
                        <a14:foregroundMark x1="28056" y1="55741" x2="29907" y2="495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9237" y="4600458"/>
            <a:ext cx="7593525" cy="759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63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9B0F62-EFFC-9FEE-D46A-95B7AD8A002A}"/>
              </a:ext>
            </a:extLst>
          </p:cNvPr>
          <p:cNvSpPr txBox="1"/>
          <p:nvPr/>
        </p:nvSpPr>
        <p:spPr>
          <a:xfrm>
            <a:off x="2107770" y="2151727"/>
            <a:ext cx="7315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rial Rounded MT Bold" panose="020F0704030504030204" pitchFamily="34" charset="77"/>
              </a:rPr>
              <a:t>Thank You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2A5DDB3-D80A-6F53-144F-E28D79996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7500" y1="55370" x2="70185" y2="50556"/>
                        <a14:foregroundMark x1="70185" y1="50556" x2="75463" y2="56389"/>
                        <a14:foregroundMark x1="75463" y1="56389" x2="59815" y2="62130"/>
                        <a14:foregroundMark x1="59815" y1="62130" x2="45926" y2="61296"/>
                        <a14:foregroundMark x1="45926" y1="61296" x2="37407" y2="57778"/>
                        <a14:foregroundMark x1="37407" y1="57778" x2="28056" y2="58056"/>
                        <a14:foregroundMark x1="30648" y1="50741" x2="38796" y2="50556"/>
                        <a14:foregroundMark x1="38796" y1="50556" x2="65463" y2="55000"/>
                        <a14:foregroundMark x1="65463" y1="55000" x2="58426" y2="65741"/>
                        <a14:foregroundMark x1="58426" y1="65741" x2="41944" y2="66389"/>
                        <a14:foregroundMark x1="41944" y1="66389" x2="29537" y2="63333"/>
                        <a14:foregroundMark x1="29537" y1="63333" x2="28056" y2="55741"/>
                        <a14:foregroundMark x1="28056" y1="55741" x2="29907" y2="495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3397" y="1764268"/>
            <a:ext cx="7593525" cy="759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86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6B1CBD3-58C6-2A0B-491D-B63CA701C79F}"/>
              </a:ext>
            </a:extLst>
          </p:cNvPr>
          <p:cNvSpPr/>
          <p:nvPr/>
        </p:nvSpPr>
        <p:spPr>
          <a:xfrm>
            <a:off x="0" y="0"/>
            <a:ext cx="12294973" cy="6993924"/>
          </a:xfrm>
          <a:prstGeom prst="rect">
            <a:avLst/>
          </a:prstGeom>
          <a:solidFill>
            <a:srgbClr val="F6F4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6F411"/>
              </a:solidFill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78EA39C0-B31B-87B4-CBED-C81D558C7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93" t="29088" r="40019" b="51609"/>
          <a:stretch/>
        </p:blipFill>
        <p:spPr>
          <a:xfrm>
            <a:off x="4670853" y="-1927654"/>
            <a:ext cx="2075935" cy="1927654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2BC0C59A-2AD8-41C3-CCBF-A511301E5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70" t="49319" r="30367" b="35894"/>
          <a:stretch/>
        </p:blipFill>
        <p:spPr>
          <a:xfrm>
            <a:off x="4075670" y="6993924"/>
            <a:ext cx="4040659" cy="147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72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85AA148-BD21-B4BB-0D46-61B19DF7A4F0}"/>
              </a:ext>
            </a:extLst>
          </p:cNvPr>
          <p:cNvSpPr txBox="1"/>
          <p:nvPr/>
        </p:nvSpPr>
        <p:spPr>
          <a:xfrm>
            <a:off x="0" y="4371974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energynews.us/2021/01/25/burlington-utility-works-to-keep-car-dealers-up-to-speed-on-electric-vehicle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nd/3.0/"/>
              </a:rPr>
              <a:t>CC BY-ND</a:t>
            </a:r>
            <a:endParaRPr lang="en-US" sz="900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9A1AD776-1558-8BAC-B02D-FEEC24875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639BAA-4152-5518-393B-8D7F76549A99}"/>
              </a:ext>
            </a:extLst>
          </p:cNvPr>
          <p:cNvSpPr txBox="1"/>
          <p:nvPr/>
        </p:nvSpPr>
        <p:spPr>
          <a:xfrm>
            <a:off x="12192000" y="2126994"/>
            <a:ext cx="6204917" cy="3387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Arial Rounded MT Bold" panose="020F0704030504030204" pitchFamily="34" charset="77"/>
                <a:cs typeface="Aharoni" panose="020F0502020204030204" pitchFamily="34" charset="0"/>
              </a:rPr>
              <a:t>Are You…</a:t>
            </a:r>
          </a:p>
        </p:txBody>
      </p:sp>
      <p:pic>
        <p:nvPicPr>
          <p:cNvPr id="9" name="Picture 8" descr="Businessman welcoming">
            <a:extLst>
              <a:ext uri="{FF2B5EF4-FFF2-40B4-BE49-F238E27FC236}">
                <a16:creationId xmlns:a16="http://schemas.microsoft.com/office/drawing/2014/main" id="{34454F9B-97DF-CEF0-EAAB-2031DE3DD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336" y="0"/>
            <a:ext cx="2853413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1EDE7D-C6AD-5B3D-2C11-872AC06078EE}"/>
              </a:ext>
            </a:extLst>
          </p:cNvPr>
          <p:cNvSpPr txBox="1"/>
          <p:nvPr/>
        </p:nvSpPr>
        <p:spPr>
          <a:xfrm>
            <a:off x="12192000" y="2703285"/>
            <a:ext cx="335179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Looking for a car?</a:t>
            </a: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In a tight budget?</a:t>
            </a: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Not picky?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56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85AA148-BD21-B4BB-0D46-61B19DF7A4F0}"/>
              </a:ext>
            </a:extLst>
          </p:cNvPr>
          <p:cNvSpPr txBox="1"/>
          <p:nvPr/>
        </p:nvSpPr>
        <p:spPr>
          <a:xfrm>
            <a:off x="0" y="4371974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energynews.us/2021/01/25/burlington-utility-works-to-keep-car-dealers-up-to-speed-on-electric-vehicle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nd/3.0/"/>
              </a:rPr>
              <a:t>CC BY-ND</a:t>
            </a:r>
            <a:endParaRPr lang="en-US" sz="900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9A1AD776-1558-8BAC-B02D-FEEC24875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639BAA-4152-5518-393B-8D7F76549A99}"/>
              </a:ext>
            </a:extLst>
          </p:cNvPr>
          <p:cNvSpPr txBox="1"/>
          <p:nvPr/>
        </p:nvSpPr>
        <p:spPr>
          <a:xfrm>
            <a:off x="7662978" y="1875296"/>
            <a:ext cx="6409483" cy="5145436"/>
          </a:xfrm>
          <a:prstGeom prst="rect">
            <a:avLst/>
          </a:prstGeom>
          <a:solidFill>
            <a:srgbClr val="F6F411"/>
          </a:solidFill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Arial Rounded MT Bold" panose="020F0704030504030204" pitchFamily="34" charset="77"/>
                <a:cs typeface="Aharoni" panose="020F0502020204030204" pitchFamily="34" charset="0"/>
              </a:rPr>
              <a:t>Are You…</a:t>
            </a:r>
          </a:p>
        </p:txBody>
      </p:sp>
      <p:pic>
        <p:nvPicPr>
          <p:cNvPr id="9" name="Picture 8" descr="Businessman welcoming">
            <a:extLst>
              <a:ext uri="{FF2B5EF4-FFF2-40B4-BE49-F238E27FC236}">
                <a16:creationId xmlns:a16="http://schemas.microsoft.com/office/drawing/2014/main" id="{34454F9B-97DF-CEF0-EAAB-2031DE3DD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336" y="0"/>
            <a:ext cx="2853413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1EDE7D-C6AD-5B3D-2C11-872AC06078EE}"/>
              </a:ext>
            </a:extLst>
          </p:cNvPr>
          <p:cNvSpPr txBox="1"/>
          <p:nvPr/>
        </p:nvSpPr>
        <p:spPr>
          <a:xfrm>
            <a:off x="7550841" y="2825397"/>
            <a:ext cx="335179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Looking for a car?</a:t>
            </a: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In a tight budget?</a:t>
            </a:r>
          </a:p>
          <a:p>
            <a:pPr marL="457200" marR="0" lvl="0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Not picky?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30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arking lot full of cars&#10;&#10;Description automatically generated">
            <a:extLst>
              <a:ext uri="{FF2B5EF4-FFF2-40B4-BE49-F238E27FC236}">
                <a16:creationId xmlns:a16="http://schemas.microsoft.com/office/drawing/2014/main" id="{F690534D-3579-3375-E8F3-BC3D2222E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3791" y="0"/>
            <a:ext cx="9143999" cy="685800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5" name="Picture 4" descr="Businessman holding coffee">
            <a:extLst>
              <a:ext uri="{FF2B5EF4-FFF2-40B4-BE49-F238E27FC236}">
                <a16:creationId xmlns:a16="http://schemas.microsoft.com/office/drawing/2014/main" id="{32F9F607-2612-46A9-1906-7D793172D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722" y="0"/>
            <a:ext cx="253356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405EE9-EED5-CF9A-D7D3-0EFBF1FF1B9D}"/>
              </a:ext>
            </a:extLst>
          </p:cNvPr>
          <p:cNvSpPr txBox="1"/>
          <p:nvPr/>
        </p:nvSpPr>
        <p:spPr>
          <a:xfrm>
            <a:off x="246743" y="478971"/>
            <a:ext cx="3991428" cy="149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Interactive</a:t>
            </a:r>
          </a:p>
          <a:p>
            <a:pPr marL="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800" b="1" dirty="0">
                <a:solidFill>
                  <a:srgbClr val="000000"/>
                </a:solidFill>
                <a:latin typeface="Arial Rounded MT Bold" panose="020F0704030504030204" pitchFamily="34" charset="77"/>
                <a:cs typeface="Aharoni" panose="020F0502020204030204" pitchFamily="34" charset="0"/>
              </a:rPr>
              <a:t>Website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FDE750-5BBD-E6DC-FCCF-4B958173E168}"/>
              </a:ext>
            </a:extLst>
          </p:cNvPr>
          <p:cNvSpPr txBox="1"/>
          <p:nvPr/>
        </p:nvSpPr>
        <p:spPr>
          <a:xfrm>
            <a:off x="478971" y="2685143"/>
            <a:ext cx="30625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Arial Rounded MT Bold" panose="020F0704030504030204" pitchFamily="34" charset="77"/>
                <a:cs typeface="Aharoni" panose="020F0502020204030204" pitchFamily="34" charset="0"/>
              </a:rPr>
              <a:t>Find cars at </a:t>
            </a:r>
          </a:p>
          <a:p>
            <a:r>
              <a:rPr lang="en-US" sz="3600" b="1" dirty="0">
                <a:solidFill>
                  <a:srgbClr val="000000"/>
                </a:solidFill>
                <a:latin typeface="Arial Rounded MT Bold" panose="020F0704030504030204" pitchFamily="34" charset="77"/>
                <a:cs typeface="Aharoni" panose="020F0502020204030204" pitchFamily="34" charset="0"/>
              </a:rPr>
              <a:t>a good price</a:t>
            </a:r>
          </a:p>
          <a:p>
            <a:endParaRPr lang="en-US" sz="3600" b="1" dirty="0">
              <a:solidFill>
                <a:srgbClr val="000000"/>
              </a:solidFill>
              <a:latin typeface="Arial Rounded MT Bold" panose="020F0704030504030204" pitchFamily="34" charset="77"/>
              <a:cs typeface="Aharoni" panose="020F0502020204030204" pitchFamily="34" charset="0"/>
            </a:endParaRPr>
          </a:p>
          <a:p>
            <a:r>
              <a:rPr lang="en-US" sz="3600" b="1" dirty="0">
                <a:solidFill>
                  <a:srgbClr val="000000"/>
                </a:solidFill>
                <a:latin typeface="Arial Rounded MT Bold" panose="020F0704030504030204" pitchFamily="34" charset="77"/>
                <a:cs typeface="Aharoni" panose="020F0502020204030204" pitchFamily="34" charset="0"/>
              </a:rPr>
              <a:t>Updated daily</a:t>
            </a:r>
            <a:r>
              <a:rPr lang="en-US" sz="1800" b="1" dirty="0">
                <a:latin typeface="Arial Rounded MT Bold" panose="020F0704030504030204" pitchFamily="34" charset="77"/>
                <a:cs typeface="Aharoni" panose="020F050202020403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16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0BAEEDD-6641-BBB4-5393-3E36F0A9CB10}"/>
              </a:ext>
            </a:extLst>
          </p:cNvPr>
          <p:cNvSpPr txBox="1"/>
          <p:nvPr/>
        </p:nvSpPr>
        <p:spPr>
          <a:xfrm>
            <a:off x="333828" y="304800"/>
            <a:ext cx="8563428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New &amp; Used </a:t>
            </a:r>
          </a:p>
          <a:p>
            <a:pPr marL="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dirty="0"/>
          </a:p>
        </p:txBody>
      </p:sp>
      <p:pic>
        <p:nvPicPr>
          <p:cNvPr id="10" name="Picture 9" descr="A picture containing road, car, outdoor, curb&#10;&#10;Description automatically generated">
            <a:extLst>
              <a:ext uri="{FF2B5EF4-FFF2-40B4-BE49-F238E27FC236}">
                <a16:creationId xmlns:a16="http://schemas.microsoft.com/office/drawing/2014/main" id="{6CB2700C-A9A6-30A5-767F-3747552A3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889" r="94444">
                        <a14:foregroundMark x1="6852" y1="60741" x2="7500" y2="78241"/>
                        <a14:foregroundMark x1="7500" y1="78241" x2="9167" y2="78796"/>
                        <a14:foregroundMark x1="4167" y1="65278" x2="3981" y2="76389"/>
                        <a14:foregroundMark x1="90185" y1="56204" x2="91759" y2="64074"/>
                        <a14:foregroundMark x1="91759" y1="64074" x2="89444" y2="72407"/>
                        <a14:foregroundMark x1="93519" y1="60463" x2="93519" y2="67778"/>
                        <a14:foregroundMark x1="93519" y1="67778" x2="94444" y2="60926"/>
                        <a14:foregroundMark x1="94444" y1="60926" x2="94167" y2="59074"/>
                        <a14:foregroundMark x1="5741" y1="81667" x2="14722" y2="81852"/>
                        <a14:foregroundMark x1="14722" y1="81852" x2="22222" y2="81574"/>
                        <a14:foregroundMark x1="22222" y1="81574" x2="29444" y2="81574"/>
                        <a14:foregroundMark x1="29444" y1="81574" x2="45926" y2="79537"/>
                        <a14:foregroundMark x1="45926" y1="79537" x2="53519" y2="79907"/>
                        <a14:foregroundMark x1="53519" y1="79907" x2="61296" y2="79537"/>
                        <a14:foregroundMark x1="61296" y1="79537" x2="67407" y2="79630"/>
                        <a14:foregroundMark x1="72037" y1="79352" x2="63796" y2="79352"/>
                        <a14:foregroundMark x1="63796" y1="79352" x2="72685" y2="78796"/>
                        <a14:foregroundMark x1="72685" y1="78796" x2="74630" y2="78796"/>
                        <a14:foregroundMark x1="51481" y1="81667" x2="81852" y2="79074"/>
                        <a14:foregroundMark x1="81852" y1="79074" x2="82037" y2="79167"/>
                        <a14:foregroundMark x1="66389" y1="76111" x2="77963" y2="77130"/>
                        <a14:backgroundMark x1="48981" y1="82870" x2="50983" y2="82493"/>
                        <a14:backgroundMark x1="35046" y1="82139" x2="38333" y2="84907"/>
                        <a14:backgroundMark x1="38333" y1="84907" x2="39722" y2="8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0942" y="-875638"/>
            <a:ext cx="7560128" cy="75601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7BC2DD-0660-553E-37B4-B11FF3BAFA77}"/>
              </a:ext>
            </a:extLst>
          </p:cNvPr>
          <p:cNvSpPr txBox="1"/>
          <p:nvPr/>
        </p:nvSpPr>
        <p:spPr>
          <a:xfrm>
            <a:off x="12192000" y="439906"/>
            <a:ext cx="3473589" cy="242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Sedans</a:t>
            </a:r>
          </a:p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4400" dirty="0">
                <a:solidFill>
                  <a:srgbClr val="000000"/>
                </a:solidFill>
                <a:latin typeface="Arial Rounded MT Bold" panose="020F0704030504030204" pitchFamily="34" charset="77"/>
                <a:cs typeface="Aharoni" panose="020F0502020204030204" pitchFamily="34" charset="0"/>
              </a:rPr>
              <a:t>SUV’s</a:t>
            </a:r>
          </a:p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EV’s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620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0BAEEDD-6641-BBB4-5393-3E36F0A9CB10}"/>
              </a:ext>
            </a:extLst>
          </p:cNvPr>
          <p:cNvSpPr txBox="1"/>
          <p:nvPr/>
        </p:nvSpPr>
        <p:spPr>
          <a:xfrm>
            <a:off x="333828" y="304800"/>
            <a:ext cx="8563428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New &amp; Used </a:t>
            </a:r>
          </a:p>
          <a:p>
            <a:pPr marL="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dirty="0"/>
          </a:p>
        </p:txBody>
      </p:sp>
      <p:pic>
        <p:nvPicPr>
          <p:cNvPr id="10" name="Picture 9" descr="A picture containing road, car, outdoor, curb&#10;&#10;Description automatically generated">
            <a:extLst>
              <a:ext uri="{FF2B5EF4-FFF2-40B4-BE49-F238E27FC236}">
                <a16:creationId xmlns:a16="http://schemas.microsoft.com/office/drawing/2014/main" id="{6CB2700C-A9A6-30A5-767F-3747552A3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889" r="94444">
                        <a14:foregroundMark x1="6852" y1="60741" x2="7500" y2="78241"/>
                        <a14:foregroundMark x1="7500" y1="78241" x2="9167" y2="78796"/>
                        <a14:foregroundMark x1="4167" y1="65278" x2="3981" y2="76389"/>
                        <a14:foregroundMark x1="90185" y1="56204" x2="91759" y2="64074"/>
                        <a14:foregroundMark x1="91759" y1="64074" x2="89444" y2="72407"/>
                        <a14:foregroundMark x1="93519" y1="60463" x2="93519" y2="67778"/>
                        <a14:foregroundMark x1="93519" y1="67778" x2="94444" y2="60926"/>
                        <a14:foregroundMark x1="94444" y1="60926" x2="94167" y2="59074"/>
                        <a14:foregroundMark x1="5741" y1="81667" x2="14722" y2="81852"/>
                        <a14:foregroundMark x1="14722" y1="81852" x2="22222" y2="81574"/>
                        <a14:foregroundMark x1="22222" y1="81574" x2="29444" y2="81574"/>
                        <a14:foregroundMark x1="29444" y1="81574" x2="45926" y2="79537"/>
                        <a14:foregroundMark x1="45926" y1="79537" x2="53519" y2="79907"/>
                        <a14:foregroundMark x1="53519" y1="79907" x2="61296" y2="79537"/>
                        <a14:foregroundMark x1="61296" y1="79537" x2="67407" y2="79630"/>
                        <a14:foregroundMark x1="72037" y1="79352" x2="63796" y2="79352"/>
                        <a14:foregroundMark x1="63796" y1="79352" x2="72685" y2="78796"/>
                        <a14:foregroundMark x1="72685" y1="78796" x2="74630" y2="78796"/>
                        <a14:foregroundMark x1="51481" y1="81667" x2="81852" y2="79074"/>
                        <a14:foregroundMark x1="81852" y1="79074" x2="82037" y2="79167"/>
                        <a14:foregroundMark x1="66389" y1="76111" x2="77963" y2="77130"/>
                        <a14:backgroundMark x1="48981" y1="82870" x2="50983" y2="82493"/>
                        <a14:backgroundMark x1="35046" y1="82139" x2="38333" y2="84907"/>
                        <a14:backgroundMark x1="38333" y1="84907" x2="39722" y2="8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0942" y="-875638"/>
            <a:ext cx="7560128" cy="75601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7BC2DD-0660-553E-37B4-B11FF3BAFA77}"/>
              </a:ext>
            </a:extLst>
          </p:cNvPr>
          <p:cNvSpPr txBox="1"/>
          <p:nvPr/>
        </p:nvSpPr>
        <p:spPr>
          <a:xfrm>
            <a:off x="7502408" y="304800"/>
            <a:ext cx="3473589" cy="242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Sedans</a:t>
            </a:r>
          </a:p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4400" dirty="0">
                <a:solidFill>
                  <a:srgbClr val="000000"/>
                </a:solidFill>
                <a:latin typeface="Arial Rounded MT Bold" panose="020F0704030504030204" pitchFamily="34" charset="77"/>
                <a:cs typeface="Aharoni" panose="020F0502020204030204" pitchFamily="34" charset="0"/>
              </a:rPr>
              <a:t>SUV’s</a:t>
            </a:r>
          </a:p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EV’s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BB1B86-27FC-FF00-2E1F-38A1A3E2922D}"/>
              </a:ext>
            </a:extLst>
          </p:cNvPr>
          <p:cNvSpPr txBox="1"/>
          <p:nvPr/>
        </p:nvSpPr>
        <p:spPr>
          <a:xfrm>
            <a:off x="7502408" y="6858000"/>
            <a:ext cx="3807417" cy="347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From</a:t>
            </a:r>
            <a:endParaRPr lang="en-US" sz="5400" dirty="0">
              <a:solidFill>
                <a:srgbClr val="000000"/>
              </a:solidFill>
              <a:latin typeface="Arial Rounded MT Bold" panose="020F0704030504030204" pitchFamily="34" charset="77"/>
              <a:cs typeface="Aharoni" panose="020F0502020204030204" pitchFamily="34" charset="0"/>
            </a:endParaRPr>
          </a:p>
          <a:p>
            <a:pPr marL="228600" marR="0" lvl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Dodge</a:t>
            </a:r>
          </a:p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Alfa Romeo</a:t>
            </a:r>
          </a:p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Arial Rounded MT Bold" panose="020F0704030504030204" pitchFamily="34" charset="77"/>
                <a:cs typeface="Aharoni" panose="020F0502020204030204" pitchFamily="34" charset="0"/>
              </a:rPr>
              <a:t>Tesla</a:t>
            </a:r>
          </a:p>
          <a:p>
            <a:pPr marL="228600"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Aharoni" panose="020F0502020204030204" pitchFamily="34" charset="0"/>
              </a:rPr>
              <a:t>+ More</a:t>
            </a:r>
          </a:p>
        </p:txBody>
      </p:sp>
    </p:spTree>
    <p:extLst>
      <p:ext uri="{BB962C8B-B14F-4D97-AF65-F5344CB8AC3E}">
        <p14:creationId xmlns:p14="http://schemas.microsoft.com/office/powerpoint/2010/main" val="1082241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F5F311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27424</TotalTime>
  <Words>119</Words>
  <Application>Microsoft Macintosh PowerPoint</Application>
  <PresentationFormat>Widescreen</PresentationFormat>
  <Paragraphs>52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Ibrahima Bah</dc:creator>
  <cp:lastModifiedBy>Ibrahima Bah</cp:lastModifiedBy>
  <cp:revision>1</cp:revision>
  <dcterms:created xsi:type="dcterms:W3CDTF">2023-02-07T19:06:48Z</dcterms:created>
  <dcterms:modified xsi:type="dcterms:W3CDTF">2023-02-26T20:10:53Z</dcterms:modified>
</cp:coreProperties>
</file>